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5" r:id="rId18"/>
    <p:sldId id="276" r:id="rId19"/>
    <p:sldId id="277" r:id="rId20"/>
    <p:sldId id="273" r:id="rId21"/>
    <p:sldId id="278" r:id="rId22"/>
    <p:sldId id="274"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5" autoAdjust="0"/>
  </p:normalViewPr>
  <p:slideViewPr>
    <p:cSldViewPr>
      <p:cViewPr varScale="1">
        <p:scale>
          <a:sx n="80" d="100"/>
          <a:sy n="80" d="100"/>
        </p:scale>
        <p:origin x="-1445"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dirty="0"/>
          </a:p>
        </p:txBody>
      </p:sp>
      <p:sp>
        <p:nvSpPr>
          <p:cNvPr id="9" name="Footer Placeholder 8"/>
          <p:cNvSpPr>
            <a:spLocks noGrp="1"/>
          </p:cNvSpPr>
          <p:nvPr>
            <p:ph type="ftr" sz="quarter" idx="12"/>
          </p:nvPr>
        </p:nvSpPr>
        <p:spPr/>
        <p:txBody>
          <a:bodyPr/>
          <a:lstStyle/>
          <a:p>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ru-RU" smtClean="0"/>
              <a:t>Образец заголовка</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9" name="Title 8"/>
          <p:cNvSpPr>
            <a:spLocks noGrp="1"/>
          </p:cNvSpPr>
          <p:nvPr>
            <p:ph type="title"/>
          </p:nvPr>
        </p:nvSpPr>
        <p:spPr>
          <a:xfrm>
            <a:off x="914400" y="1544715"/>
            <a:ext cx="7315200" cy="1154097"/>
          </a:xfrm>
        </p:spPr>
        <p:txBody>
          <a:bodyPr/>
          <a:lstStyle/>
          <a:p>
            <a:r>
              <a:rPr lang="ru-RU" smtClean="0"/>
              <a:t>Образец заголовка</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
        <p:nvSpPr>
          <p:cNvPr id="10" name="Title 9"/>
          <p:cNvSpPr>
            <a:spLocks noGrp="1"/>
          </p:cNvSpPr>
          <p:nvPr>
            <p:ph type="title"/>
          </p:nvPr>
        </p:nvSpPr>
        <p:spPr>
          <a:xfrm>
            <a:off x="914400" y="1544715"/>
            <a:ext cx="7315200" cy="1154097"/>
          </a:xfrm>
        </p:spPr>
        <p:txBody>
          <a:bodyPr/>
          <a:lstStyle/>
          <a:p>
            <a:r>
              <a:rPr lang="ru-RU" smtClean="0"/>
              <a:t>Образец заголовка</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ru-RU" smtClean="0"/>
              <a:t>Образец заголовка</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14.03.2018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B4C71EC6-210F-42DE-9C53-41977AD35B3D}" type="datetimeFigureOut">
              <a:rPr lang="ru-RU" smtClean="0"/>
              <a:t>14.03.2018</a:t>
            </a:fld>
            <a:endParaRPr lang="ru-RU"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B19B0651-EE4F-4900-A07F-96A6BFA9D0F0}" type="slidenum">
              <a:rPr lang="ru-RU" smtClean="0"/>
              <a:t>‹#›</a:t>
            </a:fld>
            <a:endParaRPr lang="ru-RU" dirty="0"/>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ru-RU" dirty="0"/>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dirty="0" smtClean="0"/>
              <a:t>«Краснодарская Симфониетта»</a:t>
            </a:r>
            <a:endParaRPr lang="ru-RU" dirty="0"/>
          </a:p>
        </p:txBody>
      </p:sp>
      <p:sp>
        <p:nvSpPr>
          <p:cNvPr id="3" name="Подзаголовок 2"/>
          <p:cNvSpPr>
            <a:spLocks noGrp="1"/>
          </p:cNvSpPr>
          <p:nvPr>
            <p:ph type="subTitle" idx="1"/>
          </p:nvPr>
        </p:nvSpPr>
        <p:spPr/>
        <p:txBody>
          <a:bodyPr>
            <a:normAutofit lnSpcReduction="10000"/>
          </a:bodyPr>
          <a:lstStyle/>
          <a:p>
            <a:r>
              <a:rPr lang="ru-RU" i="1" dirty="0" smtClean="0"/>
              <a:t>« Вновь музыкой звучит Победная весна»</a:t>
            </a:r>
          </a:p>
          <a:p>
            <a:r>
              <a:rPr lang="ru-RU" i="1" dirty="0" smtClean="0"/>
              <a:t>концерт 5 мая 2018г., городской театр </a:t>
            </a:r>
          </a:p>
          <a:p>
            <a:r>
              <a:rPr lang="ru-RU" i="1" dirty="0" smtClean="0"/>
              <a:t>г. Новороссийска</a:t>
            </a:r>
            <a:endParaRPr lang="ru-RU" i="1" dirty="0"/>
          </a:p>
        </p:txBody>
      </p:sp>
      <p:pic>
        <p:nvPicPr>
          <p:cNvPr id="1026" name="Picture 2" descr="F:\Документы Анжелика\концерт Краснодарская симфониетта- май 2018\09-01-2018_13-30-19\IMG_66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4664"/>
            <a:ext cx="539909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37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Спонсорский взнос -150.000 рублей. Эта сумма покрывает необходимые организационные, транспортные, арендные и рекламные расходы коллектива на организацию концерта</a:t>
            </a:r>
            <a:r>
              <a:rPr lang="ru-RU" sz="1400" dirty="0" smtClean="0"/>
              <a:t>.</a:t>
            </a:r>
            <a:br>
              <a:rPr lang="ru-RU" sz="1400" dirty="0" smtClean="0"/>
            </a:br>
            <a:r>
              <a:rPr lang="ru-RU" sz="1400" dirty="0"/>
              <a:t/>
            </a:r>
            <a:br>
              <a:rPr lang="ru-RU" sz="1400" dirty="0"/>
            </a:br>
            <a:r>
              <a:rPr lang="ru-RU" sz="1400" b="1" dirty="0"/>
              <a:t>Что получает спонсор</a:t>
            </a:r>
            <a:r>
              <a:rPr lang="ru-RU" sz="1400" b="1" dirty="0" smtClean="0"/>
              <a:t>?</a:t>
            </a:r>
            <a:br>
              <a:rPr lang="ru-RU" sz="1400" b="1" dirty="0" smtClean="0"/>
            </a:br>
            <a:r>
              <a:rPr lang="ru-RU" sz="1400" b="1" dirty="0"/>
              <a:t/>
            </a:r>
            <a:br>
              <a:rPr lang="ru-RU" sz="1400" b="1" dirty="0"/>
            </a:br>
            <a:r>
              <a:rPr lang="ru-RU" sz="1400" b="1" dirty="0" smtClean="0"/>
              <a:t>•Славу </a:t>
            </a:r>
            <a:r>
              <a:rPr lang="ru-RU" sz="1400" b="1" dirty="0"/>
              <a:t>предприятия, поддерживающего высокую музыкальную культуру города и края</a:t>
            </a:r>
            <a:br>
              <a:rPr lang="ru-RU" sz="1400" b="1" dirty="0"/>
            </a:br>
            <a:r>
              <a:rPr lang="ru-RU" sz="1400" b="1" dirty="0" smtClean="0"/>
              <a:t>•Размещение </a:t>
            </a:r>
            <a:r>
              <a:rPr lang="ru-RU" sz="1400" b="1" dirty="0"/>
              <a:t>логотипа предприятия на всех афишах, билетах концерта</a:t>
            </a:r>
            <a:br>
              <a:rPr lang="ru-RU" sz="1400" b="1" dirty="0"/>
            </a:br>
            <a:r>
              <a:rPr lang="ru-RU" sz="1400" b="1" dirty="0" smtClean="0"/>
              <a:t>•Размещение </a:t>
            </a:r>
            <a:r>
              <a:rPr lang="ru-RU" sz="1400" b="1" dirty="0"/>
              <a:t>логотипа на банере сцены во время концерта</a:t>
            </a:r>
            <a:br>
              <a:rPr lang="ru-RU" sz="1400" b="1" dirty="0"/>
            </a:br>
            <a:r>
              <a:rPr lang="ru-RU" sz="1400" b="1" dirty="0" smtClean="0"/>
              <a:t>•Упоминание </a:t>
            </a:r>
            <a:r>
              <a:rPr lang="ru-RU" sz="1400" b="1" dirty="0"/>
              <a:t>о спонсоре в объявлении на радио</a:t>
            </a:r>
            <a:br>
              <a:rPr lang="ru-RU" sz="1400" b="1" dirty="0"/>
            </a:br>
            <a:r>
              <a:rPr lang="ru-RU" sz="1400" b="1" dirty="0" smtClean="0"/>
              <a:t>•Размещение </a:t>
            </a:r>
            <a:r>
              <a:rPr lang="ru-RU" sz="1400" b="1" dirty="0"/>
              <a:t>логотипа и упоминание о спонсоре в соц. сетях на страницах и каналах связи концерта « Facebook», «Instagram», «Telegram», «В Контакте», «Одноклассники».</a:t>
            </a:r>
            <a:br>
              <a:rPr lang="ru-RU" sz="1400" b="1" dirty="0"/>
            </a:br>
            <a:r>
              <a:rPr lang="ru-RU" sz="1400" b="1" dirty="0" smtClean="0"/>
              <a:t>•Упоминание </a:t>
            </a:r>
            <a:r>
              <a:rPr lang="ru-RU" sz="1400" b="1" dirty="0"/>
              <a:t>спонсора во время программы</a:t>
            </a:r>
            <a:r>
              <a:rPr lang="ru-RU" sz="1400" dirty="0"/>
              <a:t/>
            </a:r>
            <a:br>
              <a:rPr lang="ru-RU" sz="1400" dirty="0"/>
            </a:br>
            <a:endParaRPr lang="ru-RU" sz="1400"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F:\Документы Анжелика\концерт Краснодарская симфониетта- май 2018\09-01-2018_13-30-19\6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02616"/>
            <a:ext cx="2035944" cy="134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67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800" b="1" dirty="0"/>
              <a:t>Золотой </a:t>
            </a:r>
            <a:r>
              <a:rPr lang="ru-RU" sz="1800" b="1" dirty="0" smtClean="0"/>
              <a:t>спонсор</a:t>
            </a:r>
            <a:br>
              <a:rPr lang="ru-RU" sz="1800" b="1" dirty="0" smtClean="0"/>
            </a:br>
            <a:r>
              <a:rPr lang="ru-RU" sz="1800" b="1" dirty="0"/>
              <a:t/>
            </a:r>
            <a:br>
              <a:rPr lang="ru-RU" sz="1800" b="1" dirty="0"/>
            </a:br>
            <a:r>
              <a:rPr lang="ru-RU" sz="1800" b="1" dirty="0"/>
              <a:t>Пакет 100.000 руб</a:t>
            </a:r>
            <a:r>
              <a:rPr lang="ru-RU" sz="1800" b="1" dirty="0" smtClean="0"/>
              <a:t>.</a:t>
            </a:r>
            <a:r>
              <a:rPr lang="ru-RU" sz="1400" dirty="0" smtClean="0"/>
              <a:t/>
            </a:r>
            <a:br>
              <a:rPr lang="ru-RU" sz="1400" dirty="0" smtClean="0"/>
            </a:br>
            <a:r>
              <a:rPr lang="ru-RU" sz="1400" dirty="0"/>
              <a:t/>
            </a:r>
            <a:br>
              <a:rPr lang="ru-RU" sz="1400" dirty="0"/>
            </a:br>
            <a:r>
              <a:rPr lang="ru-RU" sz="1400" dirty="0"/>
              <a:t>1.Информация в СМИ ( газета, журнал)</a:t>
            </a:r>
            <a:br>
              <a:rPr lang="ru-RU" sz="1400" dirty="0"/>
            </a:br>
            <a:r>
              <a:rPr lang="ru-RU" sz="1400" dirty="0"/>
              <a:t>2. Упоминание спонсора в объявлении на радио</a:t>
            </a:r>
            <a:br>
              <a:rPr lang="ru-RU" sz="1400" dirty="0"/>
            </a:br>
            <a:r>
              <a:rPr lang="ru-RU" sz="1400" dirty="0"/>
              <a:t>3. Печать логотипа на флаерах, афишах и билетах</a:t>
            </a:r>
            <a:br>
              <a:rPr lang="ru-RU" sz="1400" dirty="0"/>
            </a:br>
            <a:r>
              <a:rPr lang="ru-RU" sz="1400" dirty="0"/>
              <a:t>4. Размещение логотипа и упоминание о спонсоре в соц. сетях на страницах и каналах связи концерта « Facebook», «Instagram», «Telegram», «В Контакте», «Одноклассники».</a:t>
            </a:r>
            <a:br>
              <a:rPr lang="ru-RU" sz="1400" dirty="0"/>
            </a:br>
            <a:r>
              <a:rPr lang="ru-RU" sz="1400" dirty="0"/>
              <a:t>5. Упоминание спонсора во время программы</a:t>
            </a:r>
            <a:br>
              <a:rPr lang="ru-RU" sz="1400" dirty="0"/>
            </a:br>
            <a:r>
              <a:rPr lang="ru-RU" sz="1400" dirty="0"/>
              <a:t>6. Размещение логотипа на банере сцены во время концерта</a:t>
            </a:r>
            <a:br>
              <a:rPr lang="ru-RU" sz="1400" dirty="0"/>
            </a:br>
            <a:endParaRPr lang="ru-RU" sz="1400"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F:\Документы Анжелика\концерт Краснодарская симфониетта- май 2018\09-01-2018_13-30-19\04ef91255eca5e90f8f94f414f49fce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404664"/>
            <a:ext cx="2736304"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17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800" b="1" dirty="0"/>
              <a:t>Серебряный </a:t>
            </a:r>
            <a:r>
              <a:rPr lang="ru-RU" sz="1800" b="1" dirty="0" smtClean="0"/>
              <a:t>спонсор</a:t>
            </a:r>
            <a:br>
              <a:rPr lang="ru-RU" sz="1800" b="1" dirty="0" smtClean="0"/>
            </a:br>
            <a:r>
              <a:rPr lang="ru-RU" sz="1800" b="1" dirty="0"/>
              <a:t/>
            </a:r>
            <a:br>
              <a:rPr lang="ru-RU" sz="1800" b="1" dirty="0"/>
            </a:br>
            <a:r>
              <a:rPr lang="ru-RU" sz="1800" b="1" dirty="0"/>
              <a:t>Пакет 50.000 руб</a:t>
            </a:r>
            <a:r>
              <a:rPr lang="ru-RU" sz="1800" b="1" dirty="0" smtClean="0"/>
              <a:t>.</a:t>
            </a:r>
            <a:br>
              <a:rPr lang="ru-RU" sz="1800" b="1" dirty="0" smtClean="0"/>
            </a:br>
            <a:r>
              <a:rPr lang="ru-RU" sz="1400" dirty="0"/>
              <a:t/>
            </a:r>
            <a:br>
              <a:rPr lang="ru-RU" sz="1400" dirty="0"/>
            </a:br>
            <a:r>
              <a:rPr lang="ru-RU" sz="1400" dirty="0"/>
              <a:t>1. Печать логотипа на флаерах, афишах и билетах</a:t>
            </a:r>
            <a:br>
              <a:rPr lang="ru-RU" sz="1400" dirty="0"/>
            </a:br>
            <a:r>
              <a:rPr lang="ru-RU" sz="1400" dirty="0"/>
              <a:t>2. Размещение логотипа и упоминание о спонсоре в соц. сетях на страницах и каналах связи концерта « Facebook», «Instagram», «Telegram», «В Контакте», «Одноклассники».</a:t>
            </a:r>
            <a:br>
              <a:rPr lang="ru-RU" sz="1400" dirty="0"/>
            </a:br>
            <a:r>
              <a:rPr lang="ru-RU" sz="1400" dirty="0"/>
              <a:t>3. Упоминание спонсора во время программы</a:t>
            </a:r>
            <a:br>
              <a:rPr lang="ru-RU" sz="1400" dirty="0"/>
            </a:br>
            <a:endParaRPr lang="ru-RU" sz="1400"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F:\Документы Анжелика\концерт Краснодарская симфониетта- май 2018\09-01-2018_13-30-19\original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432" y="481963"/>
            <a:ext cx="1944216" cy="290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75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
            </a:r>
            <a:br>
              <a:rPr lang="ru-RU" sz="1400" dirty="0"/>
            </a:br>
            <a:r>
              <a:rPr lang="ru-RU" sz="1800" b="1" dirty="0"/>
              <a:t>Информационный </a:t>
            </a:r>
            <a:r>
              <a:rPr lang="ru-RU" sz="1800" b="1" dirty="0" smtClean="0"/>
              <a:t>спонсор</a:t>
            </a:r>
            <a:br>
              <a:rPr lang="ru-RU" sz="1800" b="1" dirty="0" smtClean="0"/>
            </a:br>
            <a:r>
              <a:rPr lang="ru-RU" sz="1400" dirty="0"/>
              <a:t/>
            </a:r>
            <a:br>
              <a:rPr lang="ru-RU" sz="1400" dirty="0"/>
            </a:br>
            <a:r>
              <a:rPr lang="ru-RU" sz="1400" dirty="0"/>
              <a:t>1.Информация в СМИ ( газета, журнал)</a:t>
            </a:r>
            <a:br>
              <a:rPr lang="ru-RU" sz="1400" dirty="0"/>
            </a:br>
            <a:r>
              <a:rPr lang="ru-RU" sz="1400" dirty="0"/>
              <a:t>2. Упоминание спонсора в объявлении на радио</a:t>
            </a:r>
            <a:br>
              <a:rPr lang="ru-RU" sz="1400" dirty="0"/>
            </a:br>
            <a:r>
              <a:rPr lang="ru-RU" sz="1400" dirty="0"/>
              <a:t>3. Печать логотипа на флаерах, афишах и билетах</a:t>
            </a:r>
            <a:br>
              <a:rPr lang="ru-RU" sz="1400" dirty="0"/>
            </a:br>
            <a:r>
              <a:rPr lang="ru-RU" sz="1400" dirty="0"/>
              <a:t>4. Размещение логотипа и упоминание о спонсоре в соц. сетях на страницах и каналах связи концерта « Facebook», «Instagram», «Telegram», «В Контакте», «Одноклассники».</a:t>
            </a:r>
            <a:br>
              <a:rPr lang="ru-RU" sz="1400" dirty="0"/>
            </a:br>
            <a:r>
              <a:rPr lang="ru-RU" sz="1400" dirty="0"/>
              <a:t>5. Упоминание спонсора во время программы</a:t>
            </a:r>
            <a:br>
              <a:rPr lang="ru-RU" sz="1400" dirty="0"/>
            </a:br>
            <a:r>
              <a:rPr lang="ru-RU" sz="1400" dirty="0"/>
              <a:t>6. Размещение логотипа на банере сцены во время концерта</a:t>
            </a:r>
            <a:br>
              <a:rPr lang="ru-RU" sz="1400" dirty="0"/>
            </a:br>
            <a:r>
              <a:rPr lang="ru-RU" sz="1400" dirty="0"/>
              <a:t/>
            </a:r>
            <a:br>
              <a:rPr lang="ru-RU" sz="1400" dirty="0"/>
            </a:br>
            <a:endParaRPr lang="ru-RU" sz="1400"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F:\Документы Анжелика\концерт Краснодарская симфониетта- май 2018\09-01-2018_13-30-19\Dollarphotoclub_372319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76672"/>
            <a:ext cx="2815221" cy="187681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Документы Анжелика\концерт Краснодарская симфониетта- май 2018\09-01-2018_13-30-19\Radio-ad-revenue-grows-1024x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908" y="476672"/>
            <a:ext cx="2502418" cy="187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281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
            </a:r>
            <a:br>
              <a:rPr lang="ru-RU" sz="1400" dirty="0"/>
            </a:br>
            <a:r>
              <a:rPr lang="ru-RU" sz="1400" dirty="0"/>
              <a:t/>
            </a:r>
            <a:br>
              <a:rPr lang="ru-RU" sz="1400" dirty="0"/>
            </a:br>
            <a:r>
              <a:rPr lang="ru-RU" sz="1400" dirty="0"/>
              <a:t/>
            </a:r>
            <a:br>
              <a:rPr lang="ru-RU" sz="1400" dirty="0"/>
            </a:br>
            <a:r>
              <a:rPr lang="ru-RU" sz="1400" dirty="0"/>
              <a:t>В программе концерта принимают участие  солисты, лауреаты  международных конкурсов: Татьяна Бреславская(г. Москва) ,  Марина </a:t>
            </a:r>
            <a:r>
              <a:rPr lang="ru-RU" sz="1400" dirty="0" smtClean="0"/>
              <a:t>Сташкевич, </a:t>
            </a:r>
            <a:r>
              <a:rPr lang="ru-RU" sz="1400" dirty="0"/>
              <a:t>Татьяна Беспалова, </a:t>
            </a:r>
            <a:r>
              <a:rPr lang="ru-RU" sz="1400" dirty="0" smtClean="0"/>
              <a:t>Дмитрий Дьяченко,  Анастасия  </a:t>
            </a:r>
            <a:r>
              <a:rPr lang="ru-RU" sz="1400" dirty="0"/>
              <a:t>Павлова </a:t>
            </a:r>
            <a:r>
              <a:rPr lang="ru-RU" sz="1400" dirty="0" smtClean="0"/>
              <a:t>,Осман Османов, </a:t>
            </a:r>
            <a:r>
              <a:rPr lang="ru-RU" sz="1400" dirty="0"/>
              <a:t>лауреат международных джазовых фестивалей и конкурсов, солистка «Биг-бэнда им. Георгия Гараняна»  Ирина Бабичева.</a:t>
            </a:r>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F:\Документы Анжелика\концерт Краснодарская симфониетта- май 2018\09-01-2018_13-30-19\IMG_66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332656"/>
            <a:ext cx="4896543" cy="326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303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51720" y="3573016"/>
            <a:ext cx="5472608" cy="1440160"/>
          </a:xfrm>
        </p:spPr>
        <p:txBody>
          <a:bodyPr>
            <a:noAutofit/>
          </a:bodyPr>
          <a:lstStyle/>
          <a:p>
            <a:pPr lvl="0"/>
            <a:r>
              <a:rPr lang="ru-RU" sz="1400" dirty="0"/>
              <a:t/>
            </a:r>
            <a:br>
              <a:rPr lang="ru-RU" sz="1400" dirty="0"/>
            </a:br>
            <a:r>
              <a:rPr lang="ru-RU" sz="1400" dirty="0"/>
              <a:t/>
            </a:r>
            <a:br>
              <a:rPr lang="ru-RU" sz="1400" dirty="0"/>
            </a:br>
            <a:r>
              <a:rPr lang="ru-RU" sz="1400" dirty="0"/>
              <a:t/>
            </a:r>
            <a:br>
              <a:rPr lang="ru-RU" sz="1400" dirty="0"/>
            </a:br>
            <a:r>
              <a:rPr lang="ru-RU" sz="1400" b="1" dirty="0"/>
              <a:t/>
            </a:r>
            <a:br>
              <a:rPr lang="ru-RU" sz="1400" b="1" dirty="0"/>
            </a:br>
            <a:r>
              <a:rPr lang="ru-RU" sz="1400" b="1" dirty="0" smtClean="0"/>
              <a:t/>
            </a:r>
            <a:br>
              <a:rPr lang="ru-RU" sz="1400" b="1" dirty="0" smtClean="0"/>
            </a:br>
            <a:r>
              <a:rPr lang="ru-RU" sz="1400" b="1" dirty="0"/>
              <a:t/>
            </a:r>
            <a:br>
              <a:rPr lang="ru-RU" sz="1400" b="1" dirty="0"/>
            </a:br>
            <a:r>
              <a:rPr lang="ru-RU" sz="1400" b="1" dirty="0" smtClean="0"/>
              <a:t>1.</a:t>
            </a:r>
            <a:r>
              <a:rPr lang="ru-RU" sz="1400" dirty="0" smtClean="0"/>
              <a:t>А.Пьяццолла </a:t>
            </a:r>
            <a:r>
              <a:rPr lang="ru-RU" sz="1400" dirty="0"/>
              <a:t>«Зима» из цикла </a:t>
            </a:r>
            <a:r>
              <a:rPr lang="ru-RU" sz="1400" dirty="0" smtClean="0"/>
              <a:t> «Времена года» </a:t>
            </a:r>
            <a:br>
              <a:rPr lang="ru-RU" sz="1400" dirty="0" smtClean="0"/>
            </a:br>
            <a:r>
              <a:rPr lang="ru-RU" sz="1400" dirty="0" smtClean="0"/>
              <a:t>2.Н.Паганини </a:t>
            </a:r>
            <a:r>
              <a:rPr lang="ru-RU" sz="1400" dirty="0"/>
              <a:t>« </a:t>
            </a:r>
            <a:r>
              <a:rPr lang="ru-RU" sz="1400" dirty="0" err="1"/>
              <a:t>lo</a:t>
            </a:r>
            <a:r>
              <a:rPr lang="ru-RU" sz="1400" dirty="0"/>
              <a:t> </a:t>
            </a:r>
            <a:r>
              <a:rPr lang="ru-RU" sz="1400" dirty="0" err="1"/>
              <a:t>ti</a:t>
            </a:r>
            <a:r>
              <a:rPr lang="ru-RU" sz="1400" dirty="0"/>
              <a:t> </a:t>
            </a:r>
            <a:r>
              <a:rPr lang="ru-RU" sz="1400" dirty="0" err="1"/>
              <a:t>Penso</a:t>
            </a:r>
            <a:r>
              <a:rPr lang="ru-RU" sz="1400" dirty="0"/>
              <a:t> </a:t>
            </a:r>
            <a:r>
              <a:rPr lang="ru-RU" sz="1400" dirty="0" err="1"/>
              <a:t>Amore</a:t>
            </a:r>
            <a:r>
              <a:rPr lang="ru-RU" sz="1400" dirty="0" smtClean="0"/>
              <a:t>»</a:t>
            </a:r>
            <a:r>
              <a:rPr lang="ru-RU" sz="1400" dirty="0"/>
              <a:t/>
            </a:r>
            <a:br>
              <a:rPr lang="ru-RU" sz="1400" dirty="0"/>
            </a:br>
            <a:r>
              <a:rPr lang="ru-RU" sz="1400" dirty="0" smtClean="0"/>
              <a:t>3.Л</a:t>
            </a:r>
            <a:r>
              <a:rPr lang="ru-RU" sz="1400" dirty="0"/>
              <a:t>. </a:t>
            </a:r>
            <a:r>
              <a:rPr lang="ru-RU" sz="1400" dirty="0" err="1"/>
              <a:t>Ардити</a:t>
            </a:r>
            <a:r>
              <a:rPr lang="ru-RU" sz="1400" dirty="0"/>
              <a:t> "Поцелуй</a:t>
            </a:r>
            <a:r>
              <a:rPr lang="ru-RU" sz="1400" dirty="0" smtClean="0"/>
              <a:t>"</a:t>
            </a:r>
            <a:r>
              <a:rPr lang="ru-RU" sz="1400" dirty="0"/>
              <a:t/>
            </a:r>
            <a:br>
              <a:rPr lang="ru-RU" sz="1400" dirty="0"/>
            </a:br>
            <a:r>
              <a:rPr lang="ru-RU" sz="1400" dirty="0" smtClean="0"/>
              <a:t>4.А</a:t>
            </a:r>
            <a:r>
              <a:rPr lang="ru-RU" sz="1400" dirty="0"/>
              <a:t>. </a:t>
            </a:r>
            <a:r>
              <a:rPr lang="ru-RU" sz="1400" dirty="0" err="1"/>
              <a:t>Пьяццолла</a:t>
            </a:r>
            <a:r>
              <a:rPr lang="ru-RU" sz="1400" dirty="0"/>
              <a:t> "</a:t>
            </a:r>
            <a:r>
              <a:rPr lang="ru-RU" sz="1400" dirty="0" err="1"/>
              <a:t>Обливион</a:t>
            </a:r>
            <a:r>
              <a:rPr lang="ru-RU" sz="1400" dirty="0"/>
              <a:t>" и " </a:t>
            </a:r>
            <a:r>
              <a:rPr lang="ru-RU" sz="1400" dirty="0" err="1"/>
              <a:t>Либертанго</a:t>
            </a:r>
            <a:r>
              <a:rPr lang="ru-RU" sz="1400" dirty="0"/>
              <a:t> </a:t>
            </a:r>
            <a:br>
              <a:rPr lang="ru-RU" sz="1400" dirty="0"/>
            </a:br>
            <a:r>
              <a:rPr lang="ru-RU" sz="1400" dirty="0" smtClean="0"/>
              <a:t>5.Г</a:t>
            </a:r>
            <a:r>
              <a:rPr lang="ru-RU" sz="1400" dirty="0"/>
              <a:t>. </a:t>
            </a:r>
            <a:r>
              <a:rPr lang="ru-RU" sz="1400" dirty="0" err="1"/>
              <a:t>Динику</a:t>
            </a:r>
            <a:r>
              <a:rPr lang="ru-RU" sz="1400" dirty="0"/>
              <a:t> "Мартовский хоровод</a:t>
            </a:r>
            <a:r>
              <a:rPr lang="ru-RU" sz="1400" dirty="0" smtClean="0"/>
              <a:t>"</a:t>
            </a:r>
            <a:br>
              <a:rPr lang="ru-RU" sz="1400" dirty="0" smtClean="0"/>
            </a:br>
            <a:r>
              <a:rPr lang="ru-RU" sz="1400" dirty="0" smtClean="0"/>
              <a:t>6. «</a:t>
            </a:r>
            <a:r>
              <a:rPr lang="ru-RU" sz="1400" dirty="0" err="1" smtClean="0"/>
              <a:t>Smil</a:t>
            </a:r>
            <a:r>
              <a:rPr lang="en-US" sz="1400" dirty="0" smtClean="0"/>
              <a:t>e</a:t>
            </a:r>
            <a:r>
              <a:rPr lang="ru-RU" sz="1400" dirty="0" smtClean="0"/>
              <a:t>» </a:t>
            </a:r>
            <a:r>
              <a:rPr lang="ru-RU" sz="1400" dirty="0" smtClean="0"/>
              <a:t>Чарли Чаплин </a:t>
            </a:r>
            <a:r>
              <a:rPr lang="ru-RU" sz="1400" dirty="0"/>
              <a:t/>
            </a:r>
            <a:br>
              <a:rPr lang="ru-RU" sz="1400" dirty="0"/>
            </a:br>
            <a:r>
              <a:rPr lang="ru-RU" sz="1400" dirty="0" smtClean="0"/>
              <a:t>7.«</a:t>
            </a:r>
            <a:r>
              <a:rPr lang="en-US" sz="1400" dirty="0"/>
              <a:t>At </a:t>
            </a:r>
            <a:r>
              <a:rPr lang="en-US" sz="1400" dirty="0" smtClean="0"/>
              <a:t>last</a:t>
            </a:r>
            <a:r>
              <a:rPr lang="ru-RU" sz="1400" dirty="0" smtClean="0"/>
              <a:t>»</a:t>
            </a:r>
            <a:r>
              <a:rPr lang="ru-RU" sz="1400" dirty="0"/>
              <a:t> Марк Гордон и Гарри Уоррен  </a:t>
            </a:r>
            <a:br>
              <a:rPr lang="ru-RU" sz="1400" dirty="0"/>
            </a:br>
            <a:r>
              <a:rPr lang="ru-RU" sz="1400" dirty="0" smtClean="0"/>
              <a:t>8. «</a:t>
            </a:r>
            <a:r>
              <a:rPr lang="en-US" sz="1400" dirty="0" smtClean="0"/>
              <a:t>Yesterday</a:t>
            </a:r>
            <a:r>
              <a:rPr lang="ru-RU" sz="1400" dirty="0" smtClean="0"/>
              <a:t>» </a:t>
            </a:r>
            <a:r>
              <a:rPr lang="ru-RU" sz="1400" dirty="0" smtClean="0"/>
              <a:t>Пол Маккартни, из репертуара «</a:t>
            </a:r>
            <a:r>
              <a:rPr lang="en-US" sz="1400" dirty="0" smtClean="0"/>
              <a:t>The BEATLES</a:t>
            </a:r>
            <a:r>
              <a:rPr lang="ru-RU" sz="1400" dirty="0" smtClean="0"/>
              <a:t>» </a:t>
            </a:r>
            <a:r>
              <a:rPr lang="ru-RU" sz="1200" dirty="0"/>
              <a:t/>
            </a:r>
            <a:br>
              <a:rPr lang="ru-RU" sz="1200" dirty="0"/>
            </a:br>
            <a:r>
              <a:rPr lang="ru-RU" sz="1000" b="1" dirty="0"/>
              <a:t/>
            </a:r>
            <a:br>
              <a:rPr lang="ru-RU" sz="1000" b="1" dirty="0"/>
            </a:br>
            <a:endParaRPr lang="ru-RU" sz="1000" b="1"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F:\Документы Анжелика\концерт Краснодарская симфониетта- май 2018\концерт-фото\EDDY4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270896"/>
            <a:ext cx="1295446" cy="194316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Документы Анжелика\концерт Краснодарская симфониетта- май 2018\концерт-фото\EDDY40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5846" y="225225"/>
            <a:ext cx="1358522" cy="203792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F:\Документы Анжелика\концерт Краснодарская симфониетта- май 2018\концерт-фото\EDDY42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1700" y="225225"/>
            <a:ext cx="2983462"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88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pPr>
              <a:lnSpc>
                <a:spcPct val="115000"/>
              </a:lnSpc>
              <a:spcAft>
                <a:spcPts val="1000"/>
              </a:spcAft>
            </a:pPr>
            <a:r>
              <a:rPr lang="ru-RU" sz="1400" dirty="0"/>
              <a:t/>
            </a:r>
            <a:br>
              <a:rPr lang="ru-RU" sz="1400" dirty="0"/>
            </a:br>
            <a:r>
              <a:rPr lang="ru-RU" sz="1400" dirty="0"/>
              <a:t/>
            </a:r>
            <a:br>
              <a:rPr lang="ru-RU" sz="1400" dirty="0"/>
            </a:br>
            <a:r>
              <a:rPr lang="ru-RU" sz="1400" dirty="0"/>
              <a:t/>
            </a:r>
            <a:br>
              <a:rPr lang="ru-RU" sz="1400" dirty="0"/>
            </a:br>
            <a:r>
              <a:rPr lang="ru-RU" sz="1400" dirty="0">
                <a:latin typeface="+mn-lt"/>
              </a:rPr>
              <a:t>9.Музыкально литературная композиция в исполнении студентов  2 курса КГИК кафедры театрального искусства , РЭ(режиссеры эстрады) ,в сопровождении оркестра, </a:t>
            </a:r>
            <a:br>
              <a:rPr lang="ru-RU" sz="1400" dirty="0">
                <a:latin typeface="+mn-lt"/>
              </a:rPr>
            </a:br>
            <a:r>
              <a:rPr lang="ru-RU" sz="1400" dirty="0">
                <a:latin typeface="+mn-lt"/>
              </a:rPr>
              <a:t>На музыку</a:t>
            </a:r>
            <a:r>
              <a:rPr lang="en-US" sz="1400" dirty="0">
                <a:latin typeface="+mn-lt"/>
              </a:rPr>
              <a:t> :</a:t>
            </a:r>
            <a:r>
              <a:rPr lang="ru-RU" sz="1400" dirty="0">
                <a:latin typeface="+mn-lt"/>
              </a:rPr>
              <a:t>Д</a:t>
            </a:r>
            <a:r>
              <a:rPr lang="en-US" sz="1400" dirty="0">
                <a:latin typeface="+mn-lt"/>
              </a:rPr>
              <a:t>. </a:t>
            </a:r>
            <a:r>
              <a:rPr lang="ru-RU" sz="1400" dirty="0">
                <a:latin typeface="+mn-lt"/>
              </a:rPr>
              <a:t>Уильямс</a:t>
            </a:r>
            <a:r>
              <a:rPr lang="en-US" sz="1400" dirty="0">
                <a:latin typeface="+mn-lt"/>
              </a:rPr>
              <a:t> </a:t>
            </a:r>
            <a:r>
              <a:rPr lang="ru-RU" sz="1400" dirty="0">
                <a:latin typeface="+mn-lt"/>
              </a:rPr>
              <a:t>«Список Шиндлера»</a:t>
            </a:r>
            <a:r>
              <a:rPr lang="en-US" sz="1400" dirty="0">
                <a:latin typeface="+mn-lt"/>
              </a:rPr>
              <a:t> </a:t>
            </a:r>
            <a:r>
              <a:rPr lang="ru-RU" sz="1400" dirty="0">
                <a:latin typeface="+mn-lt"/>
              </a:rPr>
              <a:t/>
            </a:r>
            <a:br>
              <a:rPr lang="ru-RU" sz="1400" dirty="0">
                <a:latin typeface="+mn-lt"/>
              </a:rPr>
            </a:br>
            <a:r>
              <a:rPr lang="ru-RU" sz="1400" dirty="0" err="1" smtClean="0">
                <a:latin typeface="+mn-lt"/>
              </a:rPr>
              <a:t>Р</a:t>
            </a:r>
            <a:r>
              <a:rPr lang="ru-RU" sz="1400" dirty="0" err="1" smtClean="0">
                <a:latin typeface="+mn-lt"/>
                <a:ea typeface="Calibri"/>
                <a:cs typeface="Times New Roman"/>
              </a:rPr>
              <a:t>ольф</a:t>
            </a:r>
            <a:r>
              <a:rPr lang="ru-RU" sz="1400" dirty="0" smtClean="0">
                <a:latin typeface="+mn-lt"/>
                <a:ea typeface="Calibri"/>
                <a:cs typeface="Times New Roman"/>
              </a:rPr>
              <a:t> </a:t>
            </a:r>
            <a:r>
              <a:rPr lang="ru-RU" sz="1400" dirty="0">
                <a:latin typeface="+mn-lt"/>
                <a:ea typeface="Calibri"/>
                <a:cs typeface="Times New Roman"/>
              </a:rPr>
              <a:t>Лёвланд « Песня тайного сада» из репертуара дуэта </a:t>
            </a:r>
            <a:r>
              <a:rPr lang="en-US" sz="1400" dirty="0">
                <a:latin typeface="+mn-lt"/>
                <a:ea typeface="Calibri"/>
                <a:cs typeface="Times New Roman"/>
              </a:rPr>
              <a:t>Secret Garden</a:t>
            </a:r>
            <a:r>
              <a:rPr lang="ru-RU" sz="1400" dirty="0">
                <a:latin typeface="+mn-lt"/>
                <a:ea typeface="Calibri"/>
                <a:cs typeface="Times New Roman"/>
              </a:rPr>
              <a:t/>
            </a:r>
            <a:br>
              <a:rPr lang="ru-RU" sz="1400" dirty="0">
                <a:latin typeface="+mn-lt"/>
                <a:ea typeface="Calibri"/>
                <a:cs typeface="Times New Roman"/>
              </a:rPr>
            </a:br>
            <a:endParaRPr lang="ru-RU" sz="1400" b="1" dirty="0">
              <a:latin typeface="+mn-lt"/>
            </a:endParaRPr>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F:\Документы Анжелика\концерт Краснодарская симфониетта- май 2018\концерт-фото\EDDY38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548680"/>
            <a:ext cx="3207694" cy="213831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Документы Анжелика\концерт Краснодарская симфониетта- май 2018\концерт-фото\EDDY39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052736"/>
            <a:ext cx="3456619"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52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
            </a:r>
            <a:br>
              <a:rPr lang="ru-RU" sz="1400" dirty="0"/>
            </a:br>
            <a:r>
              <a:rPr lang="ru-RU" sz="1400" dirty="0"/>
              <a:t/>
            </a:r>
            <a:br>
              <a:rPr lang="ru-RU" sz="1400" dirty="0"/>
            </a:br>
            <a:r>
              <a:rPr lang="ru-RU" sz="1400" dirty="0"/>
              <a:t/>
            </a:r>
            <a:br>
              <a:rPr lang="ru-RU" sz="1400" dirty="0"/>
            </a:br>
            <a:r>
              <a:rPr lang="ru-RU" sz="1400" dirty="0"/>
              <a:t/>
            </a:r>
            <a:br>
              <a:rPr lang="ru-RU" sz="1400" dirty="0"/>
            </a:br>
            <a:r>
              <a:rPr lang="ru-RU" sz="1600" dirty="0"/>
              <a:t>Песни военных </a:t>
            </a:r>
            <a:r>
              <a:rPr lang="ru-RU" sz="1600" dirty="0" smtClean="0"/>
              <a:t>лет в сопровождении оркестра:</a:t>
            </a:r>
            <a:r>
              <a:rPr lang="ru-RU" sz="1600" dirty="0"/>
              <a:t/>
            </a:r>
            <a:br>
              <a:rPr lang="ru-RU" sz="1600" dirty="0"/>
            </a:br>
            <a:r>
              <a:rPr lang="ru-RU" sz="1600" dirty="0"/>
              <a:t>1. «Огонек» на стихи М. Исаковского </a:t>
            </a:r>
            <a:br>
              <a:rPr lang="ru-RU" sz="1600" dirty="0"/>
            </a:br>
            <a:r>
              <a:rPr lang="ru-RU" sz="1600" dirty="0"/>
              <a:t>2«Смуглянка» на стихи Я. Шведова муз. А. Новикова </a:t>
            </a:r>
            <a:br>
              <a:rPr lang="ru-RU" sz="1600" dirty="0"/>
            </a:br>
            <a:r>
              <a:rPr lang="ru-RU" sz="1600" dirty="0"/>
              <a:t>3.«Темная ночь» на стихи В. </a:t>
            </a:r>
            <a:r>
              <a:rPr lang="ru-RU" sz="1600" dirty="0" err="1"/>
              <a:t>Агатова</a:t>
            </a:r>
            <a:r>
              <a:rPr lang="ru-RU" sz="1600" dirty="0"/>
              <a:t> муз Н. Богословского </a:t>
            </a:r>
            <a:br>
              <a:rPr lang="ru-RU" sz="1600" dirty="0"/>
            </a:br>
            <a:r>
              <a:rPr lang="ru-RU" sz="1600" dirty="0"/>
              <a:t>4.«Эх, дороги» на стихи Л. </a:t>
            </a:r>
            <a:r>
              <a:rPr lang="ru-RU" sz="1600" dirty="0" err="1"/>
              <a:t>Ошанина</a:t>
            </a:r>
            <a:r>
              <a:rPr lang="ru-RU" sz="1600" dirty="0"/>
              <a:t> муз А. Новикова </a:t>
            </a:r>
            <a:br>
              <a:rPr lang="ru-RU" sz="1600" dirty="0"/>
            </a:br>
            <a:r>
              <a:rPr lang="ru-RU" sz="1600" dirty="0"/>
              <a:t>5.«Журавли» на стихи Р. Гамзатова муз. Я. Френкеля </a:t>
            </a:r>
            <a:br>
              <a:rPr lang="ru-RU" sz="1600" dirty="0"/>
            </a:br>
            <a:r>
              <a:rPr lang="ru-RU" sz="1600" dirty="0"/>
              <a:t>6.«Синий платочек» на стихи Я. </a:t>
            </a:r>
            <a:r>
              <a:rPr lang="ru-RU" sz="1600" dirty="0" err="1"/>
              <a:t>Гольденберга</a:t>
            </a:r>
            <a:r>
              <a:rPr lang="ru-RU" sz="1600" dirty="0"/>
              <a:t>, муз. Е. </a:t>
            </a:r>
            <a:r>
              <a:rPr lang="ru-RU" sz="1600" dirty="0" err="1"/>
              <a:t>Петерсбурского</a:t>
            </a:r>
            <a:r>
              <a:rPr lang="ru-RU" sz="1600" dirty="0"/>
              <a:t> </a:t>
            </a:r>
            <a:br>
              <a:rPr lang="ru-RU" sz="1600" dirty="0"/>
            </a:br>
            <a:r>
              <a:rPr lang="ru-RU" sz="1600" dirty="0"/>
              <a:t>7.«В лесу прифронтовом» на стихи М. Исаковского муз М. </a:t>
            </a:r>
            <a:r>
              <a:rPr lang="ru-RU" sz="1600" dirty="0" err="1"/>
              <a:t>Блантера</a:t>
            </a:r>
            <a:r>
              <a:rPr lang="ru-RU" sz="1600" dirty="0"/>
              <a:t> </a:t>
            </a:r>
            <a:br>
              <a:rPr lang="ru-RU" sz="1600" dirty="0"/>
            </a:br>
            <a:r>
              <a:rPr lang="ru-RU" sz="1600" dirty="0"/>
              <a:t>8.«День Победы» на стихи В. Харитонова муз Д. </a:t>
            </a:r>
            <a:br>
              <a:rPr lang="ru-RU" sz="1600" dirty="0"/>
            </a:br>
            <a:endParaRPr lang="ru-RU" sz="1600" b="1"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81034"/>
            <a:ext cx="5832648" cy="145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831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pPr>
              <a:lnSpc>
                <a:spcPct val="115000"/>
              </a:lnSpc>
              <a:spcAft>
                <a:spcPts val="1000"/>
              </a:spcAft>
            </a:pPr>
            <a:r>
              <a:rPr lang="ru-RU" sz="1400" dirty="0"/>
              <a:t/>
            </a:r>
            <a:br>
              <a:rPr lang="ru-RU" sz="1400" dirty="0"/>
            </a:br>
            <a:r>
              <a:rPr lang="ru-RU" sz="1400" dirty="0"/>
              <a:t/>
            </a:r>
            <a:br>
              <a:rPr lang="ru-RU" sz="1400" dirty="0"/>
            </a:br>
            <a:r>
              <a:rPr lang="ru-RU" sz="1400" dirty="0"/>
              <a:t/>
            </a:r>
            <a:br>
              <a:rPr lang="ru-RU" sz="1400" dirty="0"/>
            </a:br>
            <a:endParaRPr lang="ru-RU" sz="1600" b="1" dirty="0"/>
          </a:p>
        </p:txBody>
      </p:sp>
      <p:sp>
        <p:nvSpPr>
          <p:cNvPr id="3" name="Подзаголовок 2"/>
          <p:cNvSpPr>
            <a:spLocks noGrp="1"/>
          </p:cNvSpPr>
          <p:nvPr>
            <p:ph type="subTitle" idx="1"/>
          </p:nvPr>
        </p:nvSpPr>
        <p:spPr>
          <a:xfrm>
            <a:off x="971600" y="4149080"/>
            <a:ext cx="7258000" cy="2162082"/>
          </a:xfrm>
        </p:spPr>
        <p:txBody>
          <a:bodyPr>
            <a:normAutofit fontScale="92500" lnSpcReduction="20000"/>
          </a:bodyPr>
          <a:lstStyle/>
          <a:p>
            <a:r>
              <a:rPr lang="ru-RU" sz="1800" dirty="0" smtClean="0">
                <a:solidFill>
                  <a:schemeClr val="tx2">
                    <a:lumMod val="75000"/>
                  </a:schemeClr>
                </a:solidFill>
              </a:rPr>
              <a:t>Администрация города Новороссийска  и глава Игорь  Алексеевич Дяченко поддерживают творческие начинания музыкального коллектива «Краснодарская симфониетта» под руководством Луиджи Сферацца.</a:t>
            </a:r>
          </a:p>
          <a:p>
            <a:endParaRPr lang="ru-RU" dirty="0"/>
          </a:p>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smtClean="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Документы Анжелика\концерт Краснодарская симфониетта- май 2018\1044faca-7772-440a-ab63-c43e3b3389f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56072"/>
            <a:ext cx="2443772" cy="3456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Документы Анжелика\концерт Краснодарская симфониетта- май 2018\7f0ae8ca-cec1-49f7-bf64-54868f1031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868" y="188640"/>
            <a:ext cx="2543436" cy="339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706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pPr>
              <a:lnSpc>
                <a:spcPct val="115000"/>
              </a:lnSpc>
              <a:spcAft>
                <a:spcPts val="1000"/>
              </a:spcAft>
            </a:pPr>
            <a:r>
              <a:rPr lang="ru-RU" sz="1400" dirty="0"/>
              <a:t/>
            </a:r>
            <a:br>
              <a:rPr lang="ru-RU" sz="1400" dirty="0"/>
            </a:br>
            <a:r>
              <a:rPr lang="ru-RU" sz="1400" dirty="0"/>
              <a:t/>
            </a:r>
            <a:br>
              <a:rPr lang="ru-RU" sz="1400" dirty="0"/>
            </a:br>
            <a:r>
              <a:rPr lang="ru-RU" sz="1400" dirty="0"/>
              <a:t/>
            </a:r>
            <a:br>
              <a:rPr lang="ru-RU" sz="1400" dirty="0"/>
            </a:br>
            <a:endParaRPr lang="ru-RU" sz="1600" b="1" dirty="0"/>
          </a:p>
        </p:txBody>
      </p:sp>
      <p:sp>
        <p:nvSpPr>
          <p:cNvPr id="3" name="Подзаголовок 2"/>
          <p:cNvSpPr>
            <a:spLocks noGrp="1"/>
          </p:cNvSpPr>
          <p:nvPr>
            <p:ph type="subTitle" idx="1"/>
          </p:nvPr>
        </p:nvSpPr>
        <p:spPr>
          <a:xfrm>
            <a:off x="971600" y="3717032"/>
            <a:ext cx="7258000" cy="2594130"/>
          </a:xfrm>
        </p:spPr>
        <p:txBody>
          <a:bodyPr>
            <a:normAutofit fontScale="47500" lnSpcReduction="20000"/>
          </a:bodyPr>
          <a:lstStyle/>
          <a:p>
            <a:r>
              <a:rPr lang="ru-RU" sz="2900" b="1" dirty="0" smtClean="0">
                <a:solidFill>
                  <a:schemeClr val="tx2">
                    <a:lumMod val="75000"/>
                  </a:schemeClr>
                </a:solidFill>
              </a:rPr>
              <a:t>Главными героями праздника Победы были и остаются наши ветераны Великой Отечественной войны, узники, труженики тыла. Их осталось очень мало. Мы планируем пригласить их на наш концерт бесплатно в сопровождении близких и подарить им необходимые подарки .</a:t>
            </a:r>
          </a:p>
          <a:p>
            <a:endParaRPr lang="ru-RU" sz="2900" b="1" dirty="0" smtClean="0">
              <a:solidFill>
                <a:schemeClr val="tx2">
                  <a:lumMod val="75000"/>
                </a:schemeClr>
              </a:solidFill>
            </a:endParaRPr>
          </a:p>
          <a:p>
            <a:r>
              <a:rPr lang="ru-RU" sz="2900" b="1" dirty="0" smtClean="0">
                <a:solidFill>
                  <a:schemeClr val="tx2">
                    <a:lumMod val="75000"/>
                  </a:schemeClr>
                </a:solidFill>
              </a:rPr>
              <a:t>Уважаемый зритель и спонсор! Покупая билет на концерт, оплачивая организационные расходы, вы оказываете помощь не только музыкантам и городу, но поддерживаете гордость нашей страны – ветеранов Великой Отечественной войны. </a:t>
            </a:r>
          </a:p>
          <a:p>
            <a:endParaRPr lang="ru-RU" dirty="0"/>
          </a:p>
          <a:p>
            <a:r>
              <a:rPr lang="ru-RU" sz="2900" b="1" i="1" dirty="0"/>
              <a:t>« Вновь музыкой звучит Победная весна»</a:t>
            </a:r>
          </a:p>
          <a:p>
            <a:r>
              <a:rPr lang="ru-RU" sz="2900" b="1" i="1" dirty="0"/>
              <a:t>концерт 5 мая 2018г., городской театр </a:t>
            </a:r>
          </a:p>
          <a:p>
            <a:r>
              <a:rPr lang="ru-RU" sz="2900" b="1" i="1" dirty="0"/>
              <a:t>г. Новороссийска</a:t>
            </a:r>
          </a:p>
          <a:p>
            <a:endParaRPr lang="ru-RU" dirty="0" smtClean="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F:\Документы Анжелика\концерт Краснодарская симфониетта- май 2018\концерт-фото\0_29f40_cbb2f6b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32656"/>
            <a:ext cx="4320480" cy="287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94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3212976"/>
            <a:ext cx="6969968" cy="1898673"/>
          </a:xfrm>
        </p:spPr>
        <p:txBody>
          <a:bodyPr>
            <a:normAutofit fontScale="90000"/>
          </a:bodyPr>
          <a:lstStyle/>
          <a:p>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Камерный </a:t>
            </a:r>
            <a:r>
              <a:rPr lang="ru-RU" sz="1400" dirty="0"/>
              <a:t>оркестр </a:t>
            </a:r>
            <a:r>
              <a:rPr lang="ru-RU" sz="1400" dirty="0" smtClean="0"/>
              <a:t>«</a:t>
            </a:r>
            <a:r>
              <a:rPr lang="ru-RU" sz="1400" b="1" dirty="0" smtClean="0"/>
              <a:t>Краснодарская симфониетта» </a:t>
            </a:r>
            <a:r>
              <a:rPr lang="ru-RU" sz="1400" dirty="0"/>
              <a:t>был организован по инициативе </a:t>
            </a:r>
            <a:r>
              <a:rPr lang="ru-RU" sz="1400" b="1" dirty="0"/>
              <a:t>итальянского музыканта ,скрипача и дирижёра Луиджи Сферрацца в 2014 году .</a:t>
            </a:r>
            <a:r>
              <a:rPr lang="ru-RU" sz="1400" dirty="0"/>
              <a:t/>
            </a:r>
            <a:br>
              <a:rPr lang="ru-RU" sz="1400" dirty="0"/>
            </a:br>
            <a:r>
              <a:rPr lang="ru-RU" sz="1400" dirty="0"/>
              <a:t> </a:t>
            </a:r>
            <a:r>
              <a:rPr lang="ru-RU" sz="1400" dirty="0" smtClean="0"/>
              <a:t/>
            </a:r>
            <a:br>
              <a:rPr lang="ru-RU" sz="1400" dirty="0" smtClean="0"/>
            </a:br>
            <a:r>
              <a:rPr lang="ru-RU" sz="1400" dirty="0" smtClean="0"/>
              <a:t>Идея </a:t>
            </a:r>
            <a:r>
              <a:rPr lang="ru-RU" sz="1400" dirty="0"/>
              <a:t>образовать независимое музыкальное содружество молодых и талантливых музыкантов- единомышленников объединило краснодарских инструменталистов ,работающих в различных оркестрах города. Все участники коллектива имеют высшее музыкальное образование, звания лауреатов и дипломантов международных и всероссийских конкурсов.</a:t>
            </a:r>
            <a:r>
              <a:rPr lang="ru-RU" sz="1200" dirty="0"/>
              <a:t> </a:t>
            </a:r>
            <a:r>
              <a:rPr lang="ru-RU" dirty="0"/>
              <a:t/>
            </a:r>
            <a:br>
              <a:rPr lang="ru-RU" dirty="0"/>
            </a:br>
            <a:endParaRPr lang="ru-RU" dirty="0"/>
          </a:p>
        </p:txBody>
      </p:sp>
      <p:sp>
        <p:nvSpPr>
          <p:cNvPr id="3" name="Подзаголовок 2"/>
          <p:cNvSpPr>
            <a:spLocks noGrp="1"/>
          </p:cNvSpPr>
          <p:nvPr>
            <p:ph type="subTitle" idx="1"/>
          </p:nvPr>
        </p:nvSpPr>
        <p:spPr/>
        <p:txBody>
          <a:bodyPr>
            <a:normAutofit lnSpcReduction="10000"/>
          </a:bodyPr>
          <a:lstStyle/>
          <a:p>
            <a:r>
              <a:rPr lang="ru-RU" i="1" dirty="0"/>
              <a:t>« Вновь музыкой звучит Победная весна»</a:t>
            </a:r>
          </a:p>
          <a:p>
            <a:r>
              <a:rPr lang="ru-RU" i="1" dirty="0" smtClean="0"/>
              <a:t>концерт </a:t>
            </a:r>
            <a:r>
              <a:rPr lang="ru-RU" i="1" dirty="0"/>
              <a:t>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F:\Документы Анжелика\концерт Краснодарская симфониетта- май 2018\09-01-2018_13-30-19\10906414_10152742384338705_35027582207881888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0"/>
            <a:ext cx="2687960" cy="268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175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
            </a:r>
            <a:br>
              <a:rPr lang="ru-RU" sz="1400" dirty="0"/>
            </a:br>
            <a:r>
              <a:rPr lang="ru-RU" sz="1400" dirty="0"/>
              <a:t/>
            </a:r>
            <a:br>
              <a:rPr lang="ru-RU" sz="1400" dirty="0"/>
            </a:br>
            <a:r>
              <a:rPr lang="ru-RU" sz="1400" dirty="0"/>
              <a:t/>
            </a:r>
            <a:br>
              <a:rPr lang="ru-RU" sz="1400" dirty="0"/>
            </a:br>
            <a:r>
              <a:rPr lang="ru-RU" sz="1800" b="1" dirty="0"/>
              <a:t>Билеты: в кассах театра  </a:t>
            </a:r>
            <a:r>
              <a:rPr lang="ru-RU" sz="1800" b="1" dirty="0" smtClean="0"/>
              <a:t>г. Новороссийска </a:t>
            </a:r>
            <a:r>
              <a:rPr lang="ru-RU" sz="1800" b="1" dirty="0"/>
              <a:t/>
            </a:r>
            <a:br>
              <a:rPr lang="ru-RU" sz="1800" b="1" dirty="0"/>
            </a:br>
            <a:r>
              <a:rPr lang="ru-RU" sz="1800" b="1" dirty="0"/>
              <a:t>Тел. (8617) </a:t>
            </a:r>
            <a:r>
              <a:rPr lang="ru-RU" sz="1800" b="1" dirty="0" smtClean="0"/>
              <a:t>64-49-87</a:t>
            </a:r>
            <a:r>
              <a:rPr lang="ru-RU" sz="1800" b="1" dirty="0"/>
              <a:t/>
            </a:r>
            <a:br>
              <a:rPr lang="ru-RU" sz="1800" b="1" dirty="0"/>
            </a:br>
            <a:endParaRPr lang="ru-RU" sz="1800" b="1"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692987"/>
            <a:ext cx="4896544" cy="326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027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1400" dirty="0"/>
              <a:t/>
            </a:r>
            <a:br>
              <a:rPr lang="ru-RU" sz="1400" dirty="0"/>
            </a:br>
            <a:r>
              <a:rPr lang="ru-RU" sz="1400" dirty="0"/>
              <a:t/>
            </a:r>
            <a:br>
              <a:rPr lang="ru-RU" sz="1400" dirty="0"/>
            </a:br>
            <a:r>
              <a:rPr lang="ru-RU" sz="1400" dirty="0"/>
              <a:t/>
            </a:r>
            <a:br>
              <a:rPr lang="ru-RU" sz="1400" dirty="0"/>
            </a:br>
            <a:r>
              <a:rPr lang="ru-RU" sz="1800" b="1" dirty="0"/>
              <a:t/>
            </a:r>
            <a:br>
              <a:rPr lang="ru-RU" sz="1800" b="1" dirty="0"/>
            </a:br>
            <a:endParaRPr lang="ru-RU" sz="1800" b="1" dirty="0"/>
          </a:p>
        </p:txBody>
      </p:sp>
      <p:sp>
        <p:nvSpPr>
          <p:cNvPr id="3" name="Подзаголовок 2"/>
          <p:cNvSpPr>
            <a:spLocks noGrp="1"/>
          </p:cNvSpPr>
          <p:nvPr>
            <p:ph type="subTitle" idx="1"/>
          </p:nvPr>
        </p:nvSpPr>
        <p:spPr>
          <a:xfrm>
            <a:off x="467544" y="476672"/>
            <a:ext cx="7762056" cy="4968552"/>
          </a:xfrm>
        </p:spPr>
        <p:txBody>
          <a:bodyPr>
            <a:normAutofit/>
          </a:bodyPr>
          <a:lstStyle/>
          <a:p>
            <a:r>
              <a:rPr lang="ru-RU" dirty="0" smtClean="0"/>
              <a:t>Информационные спонсоры</a:t>
            </a:r>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endParaRPr lang="ru-RU" sz="1500" i="1" dirty="0" smtClean="0"/>
          </a:p>
          <a:p>
            <a:r>
              <a:rPr lang="ru-RU" sz="1500" i="1" dirty="0" smtClean="0"/>
              <a:t>« </a:t>
            </a:r>
            <a:r>
              <a:rPr lang="ru-RU" sz="1500" i="1" dirty="0"/>
              <a:t>Вновь музыкой звучит Победная весна»</a:t>
            </a:r>
          </a:p>
          <a:p>
            <a:r>
              <a:rPr lang="ru-RU" sz="1500" i="1" dirty="0"/>
              <a:t>концерт 5 мая 2018г., городской театр </a:t>
            </a:r>
          </a:p>
          <a:p>
            <a:r>
              <a:rPr lang="ru-RU" sz="1500"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Документы Анжелика\концерт Краснодарская симфониетта- май 2018\лого сова\untitl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272947"/>
            <a:ext cx="2709592" cy="8499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140968"/>
            <a:ext cx="3672408" cy="112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Документы Анжелика\концерт Краснодарская симфониетта- май 2018\лого сова\лого-радио.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272947"/>
            <a:ext cx="2952328" cy="202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510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
            </a:r>
            <a:br>
              <a:rPr lang="ru-RU" sz="1400" dirty="0"/>
            </a:br>
            <a:r>
              <a:rPr lang="ru-RU" sz="1400" dirty="0"/>
              <a:t/>
            </a:r>
            <a:br>
              <a:rPr lang="ru-RU" sz="1400" dirty="0"/>
            </a:br>
            <a:r>
              <a:rPr lang="ru-RU" sz="1800" dirty="0"/>
              <a:t/>
            </a:r>
            <a:br>
              <a:rPr lang="ru-RU" sz="1800" dirty="0"/>
            </a:br>
            <a:r>
              <a:rPr lang="ru-RU" sz="1800" b="1" dirty="0" smtClean="0"/>
              <a:t>По вопросу организации и сотрудничества обращаться по телефонам:</a:t>
            </a:r>
            <a:br>
              <a:rPr lang="ru-RU" sz="1800" b="1" dirty="0" smtClean="0"/>
            </a:br>
            <a:r>
              <a:rPr lang="ru-RU" sz="1800" b="1" dirty="0" smtClean="0"/>
              <a:t/>
            </a:r>
            <a:br>
              <a:rPr lang="ru-RU" sz="1800" b="1" dirty="0" smtClean="0"/>
            </a:br>
            <a:r>
              <a:rPr lang="ru-RU" sz="1800" b="1" dirty="0" smtClean="0"/>
              <a:t>+7(988)769-30-57 Анжелика Смирнова</a:t>
            </a:r>
            <a:br>
              <a:rPr lang="ru-RU" sz="1800" b="1" dirty="0" smtClean="0"/>
            </a:br>
            <a:r>
              <a:rPr lang="ru-RU" sz="1800" b="1" dirty="0" smtClean="0"/>
              <a:t>+7(906)434-23-82 Антон Щербаков</a:t>
            </a:r>
            <a:r>
              <a:rPr lang="ru-RU" sz="1800" dirty="0" smtClean="0"/>
              <a:t/>
            </a:r>
            <a:br>
              <a:rPr lang="ru-RU" sz="1800" dirty="0" smtClean="0"/>
            </a:br>
            <a:r>
              <a:rPr lang="ru-RU" sz="1800" b="1" dirty="0"/>
              <a:t/>
            </a:r>
            <a:br>
              <a:rPr lang="ru-RU" sz="1800" b="1" dirty="0"/>
            </a:br>
            <a:endParaRPr lang="ru-RU" sz="1800" b="1"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F:\Документы Анжелика\Фотоальбом\портреты\IMG_53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620688"/>
            <a:ext cx="1771315" cy="249955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Документы Анжелика\концерт Краснодарская симфониетта- май 2018\концерт-фото\EDDY39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5003" y="620686"/>
            <a:ext cx="1666374" cy="249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76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2996952"/>
            <a:ext cx="6264696" cy="2232248"/>
          </a:xfrm>
        </p:spPr>
        <p:txBody>
          <a:bodyPr>
            <a:noAutofit/>
          </a:bodyPr>
          <a:lstStyle/>
          <a:p>
            <a:r>
              <a:rPr lang="ru-RU" sz="1400" dirty="0" smtClean="0"/>
              <a:t/>
            </a:r>
            <a:br>
              <a:rPr lang="ru-RU" sz="1400" dirty="0" smtClean="0"/>
            </a:br>
            <a:r>
              <a:rPr lang="ru-RU" sz="1400" dirty="0"/>
              <a:t/>
            </a:r>
            <a:br>
              <a:rPr lang="ru-RU" sz="1400" dirty="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Дебютировал </a:t>
            </a:r>
            <a:r>
              <a:rPr lang="ru-RU" sz="1400" dirty="0"/>
              <a:t>оркестр весной 2014 года под руководством маэстро Луиджи Сферрацца на сцене Краснодарской Краевой филармонии им </a:t>
            </a:r>
            <a:r>
              <a:rPr lang="ru-RU" sz="1400" dirty="0" smtClean="0"/>
              <a:t>Г.Пономаренко</a:t>
            </a:r>
            <a:r>
              <a:rPr lang="ru-RU" sz="1400" dirty="0"/>
              <a:t>.</a:t>
            </a:r>
            <a:br>
              <a:rPr lang="ru-RU" sz="1400" dirty="0"/>
            </a:br>
            <a:r>
              <a:rPr lang="ru-RU" sz="1400" dirty="0"/>
              <a:t> </a:t>
            </a:r>
            <a:r>
              <a:rPr lang="ru-RU" sz="1400" dirty="0" smtClean="0"/>
              <a:t>В </a:t>
            </a:r>
            <a:r>
              <a:rPr lang="ru-RU" sz="1400" dirty="0"/>
              <a:t>апреле 2014 года музыканты оркестра принимали участие во всероссийском турне </a:t>
            </a:r>
            <a:r>
              <a:rPr lang="ru-RU" sz="1400" b="1" dirty="0"/>
              <a:t>группы  </a:t>
            </a:r>
            <a:r>
              <a:rPr lang="ru-RU" sz="1400" b="1" dirty="0" err="1" smtClean="0"/>
              <a:t>Scorpions</a:t>
            </a:r>
            <a:r>
              <a:rPr lang="ru-RU" sz="1400" b="1" dirty="0" smtClean="0"/>
              <a:t> </a:t>
            </a:r>
            <a:r>
              <a:rPr lang="ru-RU" sz="1400" dirty="0" smtClean="0"/>
              <a:t/>
            </a:r>
            <a:br>
              <a:rPr lang="ru-RU" sz="1400" dirty="0" smtClean="0"/>
            </a:br>
            <a:endParaRPr lang="ru-RU"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F:\Документы Анжелика\концерт Краснодарская симфониетта- май 2018\09-01-2018_13-30-19\3d627dfb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268758"/>
            <a:ext cx="3145793" cy="20971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Документы Анжелика\концерт Краснодарская симфониетта- май 2018\09-01-2018_13-30-19\Scorpions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16632"/>
            <a:ext cx="3240360" cy="99307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Документы Анжелика\концерт Краснодарская симфониетта- май 2018\09-01-2018_13-30-19\1312203.gallery.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020" y="1268758"/>
            <a:ext cx="3105795" cy="206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451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2996952"/>
            <a:ext cx="6264696" cy="2232248"/>
          </a:xfrm>
        </p:spPr>
        <p:txBody>
          <a:bodyPr>
            <a:noAutofit/>
          </a:bodyPr>
          <a:lstStyle/>
          <a:p>
            <a:r>
              <a:rPr lang="ru-RU" sz="1400" dirty="0" smtClean="0"/>
              <a:t/>
            </a:r>
            <a:br>
              <a:rPr lang="ru-RU" sz="1400" dirty="0" smtClean="0"/>
            </a:br>
            <a:r>
              <a:rPr lang="ru-RU" sz="1400" dirty="0"/>
              <a:t/>
            </a:r>
            <a:br>
              <a:rPr lang="ru-RU" sz="1400" dirty="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a:t>В мае 2014 года оркестр блестяще выступил в итальянской Сицилии, в г.Серрадифалько, в этом концерте принимали участие итальянские музыканты, солисты-инструменталисты. </a:t>
            </a:r>
            <a:br>
              <a:rPr lang="ru-RU" sz="1400" dirty="0"/>
            </a:br>
            <a:r>
              <a:rPr lang="ru-RU" sz="1400" dirty="0"/>
              <a:t>Вдохновленный успехами, в декабре 2014 года, оркестр отправился  концертное турне по Сицилии, где с творчеством коллектива познакомилось тысячи благодарных европейских зрителей.</a:t>
            </a:r>
            <a:br>
              <a:rPr lang="ru-RU" sz="1400" dirty="0"/>
            </a:br>
            <a:endParaRPr lang="ru-RU"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Документы Анжелика\концерт Краснодарская симфониетта- май 2018\09-01-2018_13-30-19\Chiesa-a-Serradifalco-Chiesa-Madre-San-leonardo-Abat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88640"/>
            <a:ext cx="4248788" cy="283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54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2996952"/>
            <a:ext cx="6264696" cy="2232248"/>
          </a:xfrm>
        </p:spPr>
        <p:txBody>
          <a:bodyPr>
            <a:noAutofit/>
          </a:bodyPr>
          <a:lstStyle/>
          <a:p>
            <a:r>
              <a:rPr lang="ru-RU" sz="1400" dirty="0" smtClean="0"/>
              <a:t/>
            </a:r>
            <a:br>
              <a:rPr lang="ru-RU" sz="1400" dirty="0" smtClean="0"/>
            </a:br>
            <a:r>
              <a:rPr lang="ru-RU" sz="1400" dirty="0"/>
              <a:t/>
            </a:r>
            <a:br>
              <a:rPr lang="ru-RU" sz="1400" dirty="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a:t>Незабываемыми музыканты считают постоянное сотрудничество с известными исполнителями российской эстрады –Ларисой Долиной, Олегом Газмановым, группами «Би-2» и « Ария». </a:t>
            </a:r>
            <a:br>
              <a:rPr lang="ru-RU" sz="1400" dirty="0"/>
            </a:br>
            <a:r>
              <a:rPr lang="ru-RU" sz="1400" dirty="0"/>
              <a:t>Интересным и значимым было участие в рок фестивале «Лестница в небо» в 2016 году, на котором оркестр выступил с экс вокалистами рок групп </a:t>
            </a:r>
            <a:r>
              <a:rPr lang="ru-RU" sz="1400" dirty="0" smtClean="0"/>
              <a:t>«Naza</a:t>
            </a:r>
            <a:r>
              <a:rPr lang="en-US" sz="1400" dirty="0" smtClean="0"/>
              <a:t>r</a:t>
            </a:r>
            <a:r>
              <a:rPr lang="ru-RU" sz="1400" dirty="0" smtClean="0"/>
              <a:t>eth» </a:t>
            </a:r>
            <a:r>
              <a:rPr lang="ru-RU" sz="1400" dirty="0"/>
              <a:t>и </a:t>
            </a:r>
            <a:r>
              <a:rPr lang="ru-RU" sz="1400" dirty="0" smtClean="0"/>
              <a:t>«Rainbow». </a:t>
            </a:r>
            <a:r>
              <a:rPr lang="ru-RU" sz="1400" dirty="0"/>
              <a:t/>
            </a:r>
            <a:br>
              <a:rPr lang="ru-RU" sz="1400" dirty="0"/>
            </a:br>
            <a:endParaRPr lang="ru-RU"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F:\Документы Анжелика\концерт Краснодарская симфониетта- май 2018\09-01-2018_13-30-19\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 y="924632"/>
            <a:ext cx="2379161" cy="1332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Документы Анжелика\концерт Краснодарская симфониетта- май 2018\09-01-2018_13-30-19\1ea976d5e20be233100b532359d34fc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5754" y="116648"/>
            <a:ext cx="2376265" cy="1337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Документы Анжелика\концерт Краснодарская симфониетта- май 2018\09-01-2018_13-30-19\57447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7194" y="1484782"/>
            <a:ext cx="2157343" cy="152568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Документы Анжелика\концерт Краснодарская симфониетта- май 2018\09-01-2018_13-30-19\1379314742_nazare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8089" y="109348"/>
            <a:ext cx="2222905" cy="16073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Документы Анжелика\концерт Краснодарская симфониетта- май 2018\09-01-2018_13-30-19\Газманов,_Олег_Михайлович_52_Чуприна_Вадим._А.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9080" y="1668611"/>
            <a:ext cx="1951038" cy="137318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F:\Документы Анжелика\концерт Краснодарская симфониетта- май 2018\09-01-2018_13-30-19\upload-TASS_5154799-pic4_zoom-1000x1000-1978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7757" y="1590797"/>
            <a:ext cx="2172412" cy="144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79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2996952"/>
            <a:ext cx="6264696" cy="2232248"/>
          </a:xfrm>
        </p:spPr>
        <p:txBody>
          <a:bodyPr>
            <a:noAutofit/>
          </a:bodyPr>
          <a:lstStyle/>
          <a:p>
            <a:r>
              <a:rPr lang="ru-RU" sz="1400" dirty="0" smtClean="0"/>
              <a:t/>
            </a:r>
            <a:br>
              <a:rPr lang="ru-RU" sz="1400" dirty="0" smtClean="0"/>
            </a:br>
            <a:r>
              <a:rPr lang="ru-RU" sz="1400" dirty="0"/>
              <a:t/>
            </a:r>
            <a:br>
              <a:rPr lang="ru-RU" sz="1400" dirty="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a:t>Оркестр сотрудничает с различными музыкантами, вокалистами и инструменталистами юга России, Москвы, и зарубежными музыкантами.</a:t>
            </a:r>
            <a:br>
              <a:rPr lang="ru-RU" sz="1400" dirty="0"/>
            </a:br>
            <a:r>
              <a:rPr lang="ru-RU" sz="1400" dirty="0"/>
              <a:t>Новой вехой и увлекательным музыкальным экспериментом стало содружество с известной в России джаз-вокалисткой Ириной Бабичевой. Мировая классика джаза обрела новые краски благодаря исполнительскому мастерству и аранжировкам Луиджи Сферацца. </a:t>
            </a:r>
            <a:br>
              <a:rPr lang="ru-RU" sz="1400" dirty="0"/>
            </a:br>
            <a:endParaRPr lang="ru-RU"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F:\Документы Анжелика\концерт Краснодарская симфониетта- май 2018\09-01-2018_13-30-19\IMG_66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48496"/>
            <a:ext cx="3960440" cy="26392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l\Рабочий стол\исполнители\джаз-коллектив\Бабичева\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6134" y="466311"/>
            <a:ext cx="1769301" cy="264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694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933056"/>
            <a:ext cx="5688632" cy="1296144"/>
          </a:xfrm>
        </p:spPr>
        <p:txBody>
          <a:bodyPr>
            <a:noAutofit/>
          </a:bodyPr>
          <a:lstStyle/>
          <a:p>
            <a:r>
              <a:rPr lang="ru-RU" sz="1400" dirty="0" smtClean="0"/>
              <a:t/>
            </a:r>
            <a:br>
              <a:rPr lang="ru-RU" sz="1400" dirty="0" smtClean="0"/>
            </a:br>
            <a:r>
              <a:rPr lang="ru-RU" sz="1400" dirty="0"/>
              <a:t/>
            </a:r>
            <a:br>
              <a:rPr lang="ru-RU" sz="1400" dirty="0"/>
            </a:br>
            <a:r>
              <a:rPr lang="ru-RU" sz="1400" dirty="0"/>
              <a:t/>
            </a:r>
            <a:br>
              <a:rPr lang="ru-RU" sz="1400" dirty="0"/>
            </a:br>
            <a:r>
              <a:rPr lang="ru-RU" sz="1400" dirty="0" smtClean="0"/>
              <a:t/>
            </a:r>
            <a:br>
              <a:rPr lang="ru-RU" sz="1400" dirty="0" smtClean="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smtClean="0"/>
              <a:t>В </a:t>
            </a:r>
            <a:r>
              <a:rPr lang="ru-RU" sz="1400" dirty="0"/>
              <a:t>феврале 2017 года музыканты оркестра организовали и выступили с благотворительным концертом в помощь неизлечимо больного пианиста Евгения Шаповалова на сцене городского  театра г. Новороссийска.</a:t>
            </a:r>
            <a:endParaRPr lang="ru-RU"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F:\Документы Анжелика\концерт Краснодарская симфониетта- май 2018\концерт-фото\EDDY3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81340"/>
            <a:ext cx="3600400" cy="240010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Документы Анжелика\концерт Краснодарская симфониетта- май 2018\концерт-фото\EDDY39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196752"/>
            <a:ext cx="3783407" cy="2522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Документы Анжелика\благотворительный концерт\01-02-2017_11-09-58\макет с изменениями(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81340"/>
            <a:ext cx="2371112"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4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Творческая атмосфера коллектива «Краснодарской симфониетты», желание исполнять лучшие музыкальные произведения  мировой музыкальной сокровищницы, увлеченность и профессионализм-вот черты, характеризующие этот замечательный коллектив.</a:t>
            </a:r>
            <a:br>
              <a:rPr lang="ru-RU" sz="1400" dirty="0"/>
            </a:br>
            <a:r>
              <a:rPr lang="ru-RU" sz="1400" dirty="0"/>
              <a:t>Покоряя высоты Европейского и российского музыкального олимпа, «Краснодарская симфониетта» помнит про своих поклонников в г. Новороссийске.</a:t>
            </a:r>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F:\Документы Анжелика\концерт Краснодарская симфониетта- май 2018\концерт-фото\EDDY38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76672"/>
            <a:ext cx="421246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Документы Анжелика\концерт Краснодарская симфониетта- май 2018\концерт-фото\EDDY39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6057" y="368638"/>
            <a:ext cx="1968271" cy="295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89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3356992"/>
            <a:ext cx="5832648" cy="1872208"/>
          </a:xfrm>
        </p:spPr>
        <p:txBody>
          <a:bodyPr>
            <a:noAutofit/>
          </a:bodyPr>
          <a:lstStyle/>
          <a:p>
            <a:r>
              <a:rPr lang="ru-RU" sz="1400" dirty="0"/>
              <a:t>5 </a:t>
            </a:r>
            <a:r>
              <a:rPr lang="ru-RU" sz="1400" dirty="0" smtClean="0"/>
              <a:t>мая,  в честь Дня победы, </a:t>
            </a:r>
            <a:r>
              <a:rPr lang="ru-RU" sz="1400" dirty="0"/>
              <a:t>«Краснодарская симфониетта» решила порадовать новороссийских зрителей своим выступлением. Организатором концерта уже не первый раз выступает </a:t>
            </a:r>
            <a:r>
              <a:rPr lang="ru-RU" sz="1400" dirty="0" smtClean="0"/>
              <a:t/>
            </a:r>
            <a:br>
              <a:rPr lang="ru-RU" sz="1400" dirty="0" smtClean="0"/>
            </a:br>
            <a:r>
              <a:rPr lang="ru-RU" sz="1400" dirty="0" smtClean="0"/>
              <a:t>ООО </a:t>
            </a:r>
            <a:r>
              <a:rPr lang="ru-RU" sz="1400" dirty="0"/>
              <a:t>«ЦР Оранжевое настроение». </a:t>
            </a:r>
            <a:br>
              <a:rPr lang="ru-RU" sz="1400" dirty="0"/>
            </a:br>
            <a:r>
              <a:rPr lang="ru-RU" sz="1400" dirty="0"/>
              <a:t>Чтобы праздник для поклонников классической музыки города Новороссийска состоялся «Краснодарская симфониетта» ищет </a:t>
            </a:r>
            <a:r>
              <a:rPr lang="ru-RU" sz="1400" dirty="0" smtClean="0"/>
              <a:t>спонсоров.</a:t>
            </a:r>
            <a:r>
              <a:rPr lang="ru-RU" sz="1400" dirty="0"/>
              <a:t/>
            </a:r>
            <a:br>
              <a:rPr lang="ru-RU" sz="1400" dirty="0"/>
            </a:br>
            <a:endParaRPr lang="ru-RU" sz="1400" dirty="0"/>
          </a:p>
        </p:txBody>
      </p:sp>
      <p:sp>
        <p:nvSpPr>
          <p:cNvPr id="3" name="Подзаголовок 2"/>
          <p:cNvSpPr>
            <a:spLocks noGrp="1"/>
          </p:cNvSpPr>
          <p:nvPr>
            <p:ph type="subTitle" idx="1"/>
          </p:nvPr>
        </p:nvSpPr>
        <p:spPr>
          <a:xfrm>
            <a:off x="1115616" y="5301208"/>
            <a:ext cx="7113984" cy="1009954"/>
          </a:xfrm>
        </p:spPr>
        <p:txBody>
          <a:bodyPr>
            <a:normAutofit fontScale="92500" lnSpcReduction="20000"/>
          </a:bodyPr>
          <a:lstStyle/>
          <a:p>
            <a:r>
              <a:rPr lang="ru-RU" i="1" dirty="0"/>
              <a:t>« Вновь музыкой звучит Победная весна»</a:t>
            </a:r>
          </a:p>
          <a:p>
            <a:r>
              <a:rPr lang="ru-RU" i="1" dirty="0"/>
              <a:t>концерт 5 мая 2018г., городской театр </a:t>
            </a:r>
          </a:p>
          <a:p>
            <a:r>
              <a:rPr lang="ru-RU" i="1" dirty="0"/>
              <a:t>г. Новороссийска</a:t>
            </a:r>
          </a:p>
          <a:p>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445224"/>
            <a:ext cx="175735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F:\Документы Анжелика\концерт Краснодарская симфониетта- май 2018\концерт-фото\EDDY4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695" y="332656"/>
            <a:ext cx="4541540" cy="302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582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ерспектива">
  <a:themeElements>
    <a:clrScheme name="Перспектива">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ерспектива">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888</TotalTime>
  <Words>555</Words>
  <Application>Microsoft Office PowerPoint</Application>
  <PresentationFormat>Экран (4:3)</PresentationFormat>
  <Paragraphs>104</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Перспектива</vt:lpstr>
      <vt:lpstr>«Краснодарская Симфониетта»</vt:lpstr>
      <vt:lpstr>     Камерный оркестр «Краснодарская симфониетта» был организован по инициативе итальянского музыканта ,скрипача и дирижёра Луиджи Сферрацца в 2014 году .   Идея образовать независимое музыкальное содружество молодых и талантливых музыкантов- единомышленников объединило краснодарских инструменталистов ,работающих в различных оркестрах города. Все участники коллектива имеют высшее музыкальное образование, звания лауреатов и дипломантов международных и всероссийских конкурсов.  </vt:lpstr>
      <vt:lpstr>           Дебютировал оркестр весной 2014 года под руководством маэстро Луиджи Сферрацца на сцене Краснодарской Краевой филармонии им Г.Пономаренко.  В апреле 2014 года музыканты оркестра принимали участие во всероссийском турне группы  Scorpions  </vt:lpstr>
      <vt:lpstr>           В мае 2014 года оркестр блестяще выступил в итальянской Сицилии, в г.Серрадифалько, в этом концерте принимали участие итальянские музыканты, солисты-инструменталисты.  Вдохновленный успехами, в декабре 2014 года, оркестр отправился  концертное турне по Сицилии, где с творчеством коллектива познакомилось тысячи благодарных европейских зрителей. </vt:lpstr>
      <vt:lpstr>           Незабываемыми музыканты считают постоянное сотрудничество с известными исполнителями российской эстрады –Ларисой Долиной, Олегом Газмановым, группами «Би-2» и « Ария».  Интересным и значимым было участие в рок фестивале «Лестница в небо» в 2016 году, на котором оркестр выступил с экс вокалистами рок групп «Nazareth» и «Rainbow».  </vt:lpstr>
      <vt:lpstr>           Оркестр сотрудничает с различными музыкантами, вокалистами и инструменталистами юга России, Москвы, и зарубежными музыкантами. Новой вехой и увлекательным музыкальным экспериментом стало содружество с известной в России джаз-вокалисткой Ириной Бабичевой. Мировая классика джаза обрела новые краски благодаря исполнительскому мастерству и аранжировкам Луиджи Сферацца.  </vt:lpstr>
      <vt:lpstr>         В феврале 2017 года музыканты оркестра организовали и выступили с благотворительным концертом в помощь неизлечимо больного пианиста Евгения Шаповалова на сцене городского  театра г. Новороссийска.</vt:lpstr>
      <vt:lpstr>Творческая атмосфера коллектива «Краснодарской симфониетты», желание исполнять лучшие музыкальные произведения  мировой музыкальной сокровищницы, увлеченность и профессионализм-вот черты, характеризующие этот замечательный коллектив. Покоряя высоты Европейского и российского музыкального олимпа, «Краснодарская симфониетта» помнит про своих поклонников в г. Новороссийске.</vt:lpstr>
      <vt:lpstr>5 мая,  в честь Дня победы, «Краснодарская симфониетта» решила порадовать новороссийских зрителей своим выступлением. Организатором концерта уже не первый раз выступает  ООО «ЦР Оранжевое настроение».  Чтобы праздник для поклонников классической музыки города Новороссийска состоялся «Краснодарская симфониетта» ищет спонсоров. </vt:lpstr>
      <vt:lpstr>Спонсорский взнос -150.000 рублей. Эта сумма покрывает необходимые организационные, транспортные, арендные и рекламные расходы коллектива на организацию концерта.  Что получает спонсор?  •Славу предприятия, поддерживающего высокую музыкальную культуру города и края •Размещение логотипа предприятия на всех афишах, билетах концерта •Размещение логотипа на банере сцены во время концерта •Упоминание о спонсоре в объявлении на радио •Размещение логотипа и упоминание о спонсоре в соц. сетях на страницах и каналах связи концерта « Facebook», «Instagram», «Telegram», «В Контакте», «Одноклассники». •Упоминание спонсора во время программы </vt:lpstr>
      <vt:lpstr>Золотой спонсор  Пакет 100.000 руб.  1.Информация в СМИ ( газета, журнал) 2. Упоминание спонсора в объявлении на радио 3. Печать логотипа на флаерах, афишах и билетах 4. Размещение логотипа и упоминание о спонсоре в соц. сетях на страницах и каналах связи концерта « Facebook», «Instagram», «Telegram», «В Контакте», «Одноклассники». 5. Упоминание спонсора во время программы 6. Размещение логотипа на банере сцены во время концерта </vt:lpstr>
      <vt:lpstr>Серебряный спонсор  Пакет 50.000 руб.  1. Печать логотипа на флаерах, афишах и билетах 2. Размещение логотипа и упоминание о спонсоре в соц. сетях на страницах и каналах связи концерта « Facebook», «Instagram», «Telegram», «В Контакте», «Одноклассники». 3. Упоминание спонсора во время программы </vt:lpstr>
      <vt:lpstr> Информационный спонсор  1.Информация в СМИ ( газета, журнал) 2. Упоминание спонсора в объявлении на радио 3. Печать логотипа на флаерах, афишах и билетах 4. Размещение логотипа и упоминание о спонсоре в соц. сетях на страницах и каналах связи концерта « Facebook», «Instagram», «Telegram», «В Контакте», «Одноклассники». 5. Упоминание спонсора во время программы 6. Размещение логотипа на банере сцены во время концерта  </vt:lpstr>
      <vt:lpstr>   В программе концерта принимают участие  солисты, лауреаты  международных конкурсов: Татьяна Бреславская(г. Москва) ,  Марина Сташкевич, Татьяна Беспалова, Дмитрий Дьяченко,  Анастасия  Павлова ,Осман Османов, лауреат международных джазовых фестивалей и конкурсов, солистка «Биг-бэнда им. Георгия Гараняна»  Ирина Бабичева.</vt:lpstr>
      <vt:lpstr>      1.А.Пьяццолла «Зима» из цикла  «Времена года»  2.Н.Паганини « lo ti Penso Amore» 3.Л. Ардити "Поцелуй" 4.А. Пьяццолла "Обливион" и " Либертанго  5.Г. Динику "Мартовский хоровод" 6. «Smile» Чарли Чаплин  7.«At last» Марк Гордон и Гарри Уоррен   8. «Yesterday» Пол Маккартни, из репертуара «The BEATLES»   </vt:lpstr>
      <vt:lpstr>   9.Музыкально литературная композиция в исполнении студентов  2 курса КГИК кафедры театрального искусства , РЭ(режиссеры эстрады) ,в сопровождении оркестра,  На музыку :Д. Уильямс «Список Шиндлера»  Рольф Лёвланд « Песня тайного сада» из репертуара дуэта Secret Garden </vt:lpstr>
      <vt:lpstr>    Песни военных лет в сопровождении оркестра: 1. «Огонек» на стихи М. Исаковского  2«Смуглянка» на стихи Я. Шведова муз. А. Новикова  3.«Темная ночь» на стихи В. Агатова муз Н. Богословского  4.«Эх, дороги» на стихи Л. Ошанина муз А. Новикова  5.«Журавли» на стихи Р. Гамзатова муз. Я. Френкеля  6.«Синий платочек» на стихи Я. Гольденберга, муз. Е. Петерсбурского  7.«В лесу прифронтовом» на стихи М. Исаковского муз М. Блантера  8.«День Победы» на стихи В. Харитонова муз Д.  </vt:lpstr>
      <vt:lpstr>   </vt:lpstr>
      <vt:lpstr>   </vt:lpstr>
      <vt:lpstr>   Билеты: в кассах театра  г. Новороссийска  Тел. (8617) 64-49-87 </vt:lpstr>
      <vt:lpstr>    </vt:lpstr>
      <vt:lpstr>   По вопросу организации и сотрудничества обращаться по телефонам:  +7(988)769-30-57 Анжелика Смирнова +7(906)434-23-82 Антон Щербаков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«Краснодарская Симфониетта»</dc:title>
  <dc:creator>Пользователь</dc:creator>
  <cp:lastModifiedBy>RePack by Diakov</cp:lastModifiedBy>
  <cp:revision>53</cp:revision>
  <dcterms:created xsi:type="dcterms:W3CDTF">2018-01-15T12:25:17Z</dcterms:created>
  <dcterms:modified xsi:type="dcterms:W3CDTF">2018-03-14T11:11:26Z</dcterms:modified>
</cp:coreProperties>
</file>